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9" r:id="rId6"/>
    <p:sldId id="276" r:id="rId7"/>
    <p:sldId id="284" r:id="rId8"/>
    <p:sldId id="286" r:id="rId9"/>
    <p:sldId id="278" r:id="rId10"/>
    <p:sldId id="332" r:id="rId11"/>
    <p:sldId id="279" r:id="rId12"/>
    <p:sldId id="277" r:id="rId13"/>
    <p:sldId id="262" r:id="rId14"/>
    <p:sldId id="264" r:id="rId15"/>
    <p:sldId id="416" r:id="rId16"/>
    <p:sldId id="407" r:id="rId17"/>
    <p:sldId id="283" r:id="rId18"/>
  </p:sldIdLst>
  <p:sldSz cx="12192000" cy="6858000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ícia Carneiro Santos Moreira" initials="PM" lastIdx="1" clrIdx="0">
    <p:extLst>
      <p:ext uri="{19B8F6BF-5375-455C-9EA6-DF929625EA0E}">
        <p15:presenceInfo xmlns:p15="http://schemas.microsoft.com/office/powerpoint/2012/main" userId="S::patricia.carneiro@fieb.org.br::51a1b002-9f17-42d6-9cf6-34f52320e6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B9FD57-FBD5-4165-ABBD-E249E9A7DE7B}" v="1" dt="2021-12-17T13:46:13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1"/>
    <p:restoredTop sz="94711"/>
  </p:normalViewPr>
  <p:slideViewPr>
    <p:cSldViewPr snapToGrid="0">
      <p:cViewPr varScale="1">
        <p:scale>
          <a:sx n="65" d="100"/>
          <a:sy n="65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FB9CCE3-6F6B-4067-9870-4C1208D8F5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989962A-B9A8-409D-BA05-15D846C33F1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0CEBF7-F815-4597-AAF8-E169FC4D08FC}" type="datetimeFigureOut">
              <a:rPr lang="pt-BR"/>
              <a:pPr>
                <a:defRPr/>
              </a:pPr>
              <a:t>17/12/2021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1EBCE3C3-E7C0-49D1-A7B7-4D04C056E4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59A61A9F-E24E-4F93-9A80-04578FC6A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C4B2F6-9C05-408C-A60D-D1A4967F0E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CD2955-0CDC-4B81-AC61-3430FEA6A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F781D68-49AD-466F-904E-1DB385562CE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FB13B-22AC-491E-8229-88E074332D6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38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15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FAD8FE-3B25-49F9-9E8E-E1E656575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CCC78E-DA41-4CC5-826B-C232DF9E151C}" type="datetimeFigureOut">
              <a:rPr lang="pt-BR"/>
              <a:pPr>
                <a:defRPr/>
              </a:pPr>
              <a:t>17/12/2021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37A46E-3470-40C5-A868-3B50536D7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7BEC70-4F16-4EF1-8A7C-BE7028C7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D9BF2EE-CF8A-46E7-B4CB-969453603B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724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87BAF1-A63C-4B59-AF68-4CE533F7D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087551-F125-480C-9197-1B35988C89FA}" type="datetimeFigureOut">
              <a:rPr lang="pt-BR"/>
              <a:pPr>
                <a:defRPr/>
              </a:pPr>
              <a:t>17/12/2021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9675A9-8657-4E51-A00C-089054F7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91B9F0-148D-4331-BDA2-FB11ECF9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0B54E82-AF2E-42CE-8A52-E3956ABC5C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1287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19A112-A24D-46BF-BE71-6465FA2138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30EE9C-5378-4FD3-8796-DB75BF8BC5CE}" type="datetimeFigureOut">
              <a:rPr lang="pt-BR"/>
              <a:pPr>
                <a:defRPr/>
              </a:pPr>
              <a:t>17/12/2021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3370CE-548A-4E01-A40C-40340AD0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AD1518-E611-47F7-A184-1C9877CE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8B8025E-C8F2-4356-97A0-D9F5DC81F2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848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5CD8F-2512-491F-8F22-BF766CEB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6A45DF-7CB2-4CCF-9601-264D0EB97D64}" type="datetimeFigureOut">
              <a:rPr lang="pt-BR"/>
              <a:pPr>
                <a:defRPr/>
              </a:pPr>
              <a:t>17/12/2021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35CBF-0C9A-489A-8991-6A02D14E5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4B1C5-ED02-4B2D-8787-AAFAAE3D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17B7E50-E407-4A5F-BB43-5E910FF610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693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88D97C-2F07-47B5-B9EB-750A2188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12BA20-4B42-4496-A6C4-5372422049AE}" type="datetimeFigureOut">
              <a:rPr lang="pt-BR"/>
              <a:pPr>
                <a:defRPr/>
              </a:pPr>
              <a:t>17/12/2021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A632F4-3568-4457-A3EF-AE83D859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85F43A-707F-4A73-8F39-66CA07DF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0B29692-3159-4E01-8412-4E4CDB552A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040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6F399D-465D-47C6-86CF-A011C183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CF8D60-D15E-4758-B8B0-B45E41C039DE}" type="datetimeFigureOut">
              <a:rPr lang="pt-BR"/>
              <a:pPr>
                <a:defRPr/>
              </a:pPr>
              <a:t>17/12/2021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E82CC9-EE00-470E-A786-2057181B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4FE9D1-BFEE-4143-A4B4-4D60A99A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C450FD4-61F8-49EE-B266-B099CEE410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835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E8EDC37-8714-4D95-9B46-5178AEE80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88B9FB-F2D7-4324-A82C-7378C80705B4}" type="datetimeFigureOut">
              <a:rPr lang="pt-BR"/>
              <a:pPr>
                <a:defRPr/>
              </a:pPr>
              <a:t>17/12/2021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FB52E83-4B4E-4C80-BFE1-95308D22C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715391-F43F-4DBC-B32E-036421AD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9B4A7AC-6D04-456F-96EB-98CFECA101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330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2158E07-DEA4-4EE6-BD20-7827BD04D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8AE09F-EAE0-41A9-A2A1-AAE2D4621F1C}" type="datetimeFigureOut">
              <a:rPr lang="pt-BR"/>
              <a:pPr>
                <a:defRPr/>
              </a:pPr>
              <a:t>17/12/2021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230A8E8-E2D9-4C0A-B761-6F26B7D2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86742AD-13FB-4C86-9BA9-35575F86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6DB12DA-2995-4DCB-9D90-A9C2B8B4B0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961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A57C28-3537-4194-8DA8-9C7F007C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5FAF8A-58E2-4EE4-9C58-D1DBCA378F7F}" type="datetimeFigureOut">
              <a:rPr lang="pt-BR"/>
              <a:pPr>
                <a:defRPr/>
              </a:pPr>
              <a:t>17/12/2021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D3ABAD5-31D9-4E18-A62E-16933215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D542205-393C-4C80-B85E-3CC774744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D27460F-BACC-4A33-A87A-FF7FB29DB6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127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285FCBF-6682-4DBB-BEB4-EF4202D4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E14C62-EA3B-4FDE-A7D4-9FBAD0ABBE9E}" type="datetimeFigureOut">
              <a:rPr lang="pt-BR"/>
              <a:pPr>
                <a:defRPr/>
              </a:pPr>
              <a:t>17/12/2021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7D50F8F-FA58-41F1-80E6-3C159FF6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3318CC-8835-4679-8EC6-44FCFE9C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1799F55-5B09-4495-9936-E55F49BC89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878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0EC26A-EDB4-492F-A900-D09E230F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BB9C30-7532-46C8-A970-383677129F67}" type="datetimeFigureOut">
              <a:rPr lang="pt-BR"/>
              <a:pPr>
                <a:defRPr/>
              </a:pPr>
              <a:t>17/12/2021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2852AA-F4E8-4198-9F56-5434F72D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F3945E-55AA-4CDA-92E8-378C0B3C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7E24C5F-658C-48D2-9224-C5B25260D8D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286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9B7B9A1-97B3-FE45-90B2-4C19F5D888D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o ar livre, rua, placa, luz&#10;&#10;Descrição gerada automaticamente">
            <a:extLst>
              <a:ext uri="{FF2B5EF4-FFF2-40B4-BE49-F238E27FC236}">
                <a16:creationId xmlns:a16="http://schemas.microsoft.com/office/drawing/2014/main" id="{08B0AC6D-7C91-DF4D-A44E-7F98F3EE7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7134ED6-CF70-FF42-8E83-EB71DBBB5B11}"/>
              </a:ext>
            </a:extLst>
          </p:cNvPr>
          <p:cNvSpPr txBox="1"/>
          <p:nvPr/>
        </p:nvSpPr>
        <p:spPr>
          <a:xfrm>
            <a:off x="2381536" y="1807792"/>
            <a:ext cx="74142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bg2"/>
                </a:solidFill>
                <a:latin typeface="+mn-lt"/>
              </a:rPr>
              <a:t>Cenários Brasil e Bahia </a:t>
            </a:r>
          </a:p>
          <a:p>
            <a:pPr algn="ctr"/>
            <a:r>
              <a:rPr lang="pt-BR" sz="6000" dirty="0">
                <a:solidFill>
                  <a:schemeClr val="bg2"/>
                </a:solidFill>
                <a:latin typeface="+mn-lt"/>
              </a:rPr>
              <a:t>2022</a:t>
            </a:r>
          </a:p>
          <a:p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ítulo 1">
            <a:extLst>
              <a:ext uri="{FF2B5EF4-FFF2-40B4-BE49-F238E27FC236}">
                <a16:creationId xmlns:a16="http://schemas.microsoft.com/office/drawing/2014/main" id="{2191AD51-AB9E-4E12-9D30-7BD48EEBCA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7875" y="1175184"/>
            <a:ext cx="2844800" cy="15680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en-US" sz="2400" b="1" dirty="0">
                <a:solidFill>
                  <a:schemeClr val="accent1"/>
                </a:solidFill>
                <a:latin typeface="+mn-lt"/>
              </a:rPr>
              <a:t>Produção da Indústria de Transformação (até Outubro 2021)</a:t>
            </a: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329369C9-677F-42A5-9622-4FEFAB6FE9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6725" y="4419600"/>
            <a:ext cx="3414713" cy="1979613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9FAB77CF-6198-46FE-8890-E5645EC376F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44950" y="4416425"/>
            <a:ext cx="7688263" cy="19843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10" name="Espaço Reservado para Conteúdo 2">
            <a:extLst>
              <a:ext uri="{FF2B5EF4-FFF2-40B4-BE49-F238E27FC236}">
                <a16:creationId xmlns:a16="http://schemas.microsoft.com/office/drawing/2014/main" id="{7303B6F6-37F0-452C-A257-D0004DCF8FD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379913" y="4641850"/>
            <a:ext cx="7037387" cy="156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26695" indent="-226695" eaLnBrk="1" hangingPunct="1"/>
            <a:r>
              <a:rPr lang="pt-BR" altLang="en-US" sz="1800" dirty="0">
                <a:cs typeface="Arial"/>
              </a:rPr>
              <a:t>A produção industrial brasileira deve crescer 6% em 2021. Já para a Bahia, estimamos queda de 10% este ano.</a:t>
            </a:r>
          </a:p>
          <a:p>
            <a:pPr marL="226695" indent="-226695" eaLnBrk="1" hangingPunct="1"/>
            <a:r>
              <a:rPr lang="pt-BR" altLang="en-US" sz="1800" dirty="0">
                <a:cs typeface="Arial"/>
              </a:rPr>
              <a:t>Para 2022, estimamos que a produção industrial nacional crescerá por volta de 1%. A indústria da Bahia deve registrar crescimento maior, sobre a base bastante deprimida deste ano (Ford e refinaria)</a:t>
            </a:r>
            <a:r>
              <a:rPr lang="pt-BR" altLang="en-US"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21511" name="CaixaDeTexto 3">
            <a:extLst>
              <a:ext uri="{FF2B5EF4-FFF2-40B4-BE49-F238E27FC236}">
                <a16:creationId xmlns:a16="http://schemas.microsoft.com/office/drawing/2014/main" id="{A7EFBD28-3FBF-49D8-B3B4-5DEC02859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050" y="6596063"/>
            <a:ext cx="42989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pt-BR" altLang="en-US" sz="1100"/>
              <a:t>Fonte: IBGE–PIM/PF e Relatório Focus do Banco Central de 04/12/2020.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1A4B3BB-821C-414A-B1A2-056D9FFEA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438" y="906363"/>
            <a:ext cx="7522705" cy="33973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ítulo 1">
            <a:extLst>
              <a:ext uri="{FF2B5EF4-FFF2-40B4-BE49-F238E27FC236}">
                <a16:creationId xmlns:a16="http://schemas.microsoft.com/office/drawing/2014/main" id="{A8825C27-A843-4BF8-9247-8F2F9D402B1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9763" y="2074863"/>
            <a:ext cx="2752725" cy="2708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1" hangingPunct="1"/>
            <a:r>
              <a:rPr lang="pt-BR" altLang="en-US" sz="1600" b="1" dirty="0">
                <a:solidFill>
                  <a:srgbClr val="FFFFFF"/>
                </a:solidFill>
              </a:rPr>
              <a:t>Bahia: Produção da Indústria de Transformação (2021) </a:t>
            </a:r>
            <a:br>
              <a:rPr lang="pt-BR" altLang="en-US" sz="1600" b="1" dirty="0">
                <a:solidFill>
                  <a:srgbClr val="FFFFFF"/>
                </a:solidFill>
              </a:rPr>
            </a:br>
            <a:br>
              <a:rPr lang="pt-BR" altLang="en-US" sz="1600" b="1" dirty="0">
                <a:solidFill>
                  <a:srgbClr val="FFFFFF"/>
                </a:solidFill>
              </a:rPr>
            </a:br>
            <a:r>
              <a:rPr lang="pt-BR" altLang="en-US" sz="1600" b="1" dirty="0">
                <a:solidFill>
                  <a:srgbClr val="FFFFFF"/>
                </a:solidFill>
              </a:rPr>
              <a:t>Dados até o mês de outubro</a:t>
            </a:r>
            <a:endParaRPr lang="pt-BR" altLang="en-US" sz="1600" dirty="0">
              <a:solidFill>
                <a:srgbClr val="FF000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736C346-C1FA-415D-B82B-351D90D89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374" y="979249"/>
            <a:ext cx="7060294" cy="57597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93388" y="5742379"/>
            <a:ext cx="11303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2021 registra o maior nível de emprego industrial na Bahia desde 2014, com expressiva contribuição da Construção e dos setores de Calçados e Produtos Alimentícios que compensaram a redução ocorrida em Automóveis (Ford).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025724" y="5297062"/>
            <a:ext cx="555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Ministério do Trabalho e Previdência/RAIS/</a:t>
            </a:r>
            <a:r>
              <a:rPr lang="pt-BR" sz="1200" dirty="0" err="1"/>
              <a:t>Caged</a:t>
            </a:r>
            <a:r>
              <a:rPr lang="pt-BR" sz="1200" dirty="0"/>
              <a:t>.  *2021, dados até outubro.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A54C7C3-DE40-45FE-80F4-B7CF1837C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236" y="682884"/>
            <a:ext cx="7731241" cy="45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09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27" y="2469082"/>
            <a:ext cx="3789480" cy="2114779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Perspectivas para a Indústria da Bahia - 2022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1805" y="719848"/>
            <a:ext cx="7665395" cy="6050604"/>
          </a:xfrm>
        </p:spPr>
        <p:txBody>
          <a:bodyPr anchor="ctr">
            <a:noAutofit/>
          </a:bodyPr>
          <a:lstStyle/>
          <a:p>
            <a:pPr marL="278606" indent="-27860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000" dirty="0">
                <a:cs typeface="Arial" panose="020B0604020202020204" pitchFamily="34" charset="0"/>
              </a:rPr>
              <a:t>Crescimento sobre a base deprimida de 2021.</a:t>
            </a:r>
          </a:p>
          <a:p>
            <a:pPr marL="278606" indent="-27860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000" dirty="0">
                <a:cs typeface="Arial" panose="020B0604020202020204" pitchFamily="34" charset="0"/>
              </a:rPr>
              <a:t>Continuidade na geração de emprego na indústria baiana. </a:t>
            </a:r>
          </a:p>
          <a:p>
            <a:pPr marL="278606" indent="-27860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000" dirty="0">
                <a:cs typeface="Arial" panose="020B0604020202020204" pitchFamily="34" charset="0"/>
              </a:rPr>
              <a:t>Continuidade dos investimentos em eólica e solar. </a:t>
            </a:r>
          </a:p>
          <a:p>
            <a:pPr marL="278606" indent="-27860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000" dirty="0">
                <a:cs typeface="Arial" panose="020B0604020202020204" pitchFamily="34" charset="0"/>
              </a:rPr>
              <a:t>Indústria baiana puxada pelos seguintes setores: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cs typeface="Arial" panose="020B0604020202020204" pitchFamily="34" charset="0"/>
              </a:rPr>
              <a:t>Construção – setor vive movimento de recuperação, estimulado pelas obras públicas e habitacionais, mas pode apresentar algum freio por conta dos juros em alta;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cs typeface="Arial" panose="020B0604020202020204" pitchFamily="34" charset="0"/>
              </a:rPr>
              <a:t>Alimentos e Bebidas – influência positiva do Auxílio Brasil (acima de R$ 400), que tem peso importante na Bahia (estado com maior número de beneficiários do país – 1,8 milhão).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cs typeface="Arial" panose="020B0604020202020204" pitchFamily="34" charset="0"/>
              </a:rPr>
              <a:t>Refino – possíveis investimentos do novo grupo controlador </a:t>
            </a:r>
            <a:r>
              <a:rPr lang="pt-BR" sz="2000" dirty="0" err="1">
                <a:cs typeface="Arial" panose="020B0604020202020204" pitchFamily="34" charset="0"/>
              </a:rPr>
              <a:t>Mubadala</a:t>
            </a:r>
            <a:r>
              <a:rPr lang="pt-BR" sz="2000" dirty="0">
                <a:cs typeface="Arial" panose="020B0604020202020204" pitchFamily="34" charset="0"/>
              </a:rPr>
              <a:t>/</a:t>
            </a:r>
            <a:r>
              <a:rPr lang="pt-BR" sz="2000" dirty="0" err="1">
                <a:cs typeface="Arial" panose="020B0604020202020204" pitchFamily="34" charset="0"/>
              </a:rPr>
              <a:t>Acelen</a:t>
            </a:r>
            <a:r>
              <a:rPr lang="pt-BR" sz="2000" dirty="0">
                <a:cs typeface="Arial" panose="020B0604020202020204" pitchFamily="34" charset="0"/>
              </a:rPr>
              <a:t>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cs typeface="Arial" panose="020B0604020202020204" pitchFamily="34" charset="0"/>
              </a:rPr>
              <a:t>Química – tem apresentado bons resultados com a alta dos preços; 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cs typeface="Arial" panose="020B0604020202020204" pitchFamily="34" charset="0"/>
              </a:rPr>
              <a:t>Extração Mineral – ferro (BAMIN), vanádio (Largo), entre outros projetos.</a:t>
            </a:r>
          </a:p>
        </p:txBody>
      </p:sp>
    </p:spTree>
    <p:extLst>
      <p:ext uri="{BB962C8B-B14F-4D97-AF65-F5344CB8AC3E}">
        <p14:creationId xmlns:p14="http://schemas.microsoft.com/office/powerpoint/2010/main" val="2897249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A4D1609B-102A-4C77-86A2-ACB29FB9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52050" cy="6858478"/>
          </a:xfrm>
          <a:custGeom>
            <a:avLst/>
            <a:gdLst>
              <a:gd name="connsiteX0" fmla="*/ 4352050 w 4352050"/>
              <a:gd name="connsiteY0" fmla="*/ 6858478 h 6858478"/>
              <a:gd name="connsiteX1" fmla="*/ 0 w 4352050"/>
              <a:gd name="connsiteY1" fmla="*/ 6858478 h 6858478"/>
              <a:gd name="connsiteX2" fmla="*/ 0 w 4352050"/>
              <a:gd name="connsiteY2" fmla="*/ 0 h 6858478"/>
              <a:gd name="connsiteX3" fmla="*/ 103870 w 4352050"/>
              <a:gd name="connsiteY3" fmla="*/ 0 h 6858478"/>
              <a:gd name="connsiteX4" fmla="*/ 1170098 w 4352050"/>
              <a:gd name="connsiteY4" fmla="*/ 0 h 6858478"/>
              <a:gd name="connsiteX5" fmla="*/ 1175675 w 435205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050" h="6858478">
                <a:moveTo>
                  <a:pt x="4352050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103870" y="0"/>
                </a:lnTo>
                <a:lnTo>
                  <a:pt x="1170098" y="0"/>
                </a:lnTo>
                <a:lnTo>
                  <a:pt x="117567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8CA0C41-9332-42E9-BF4A-5DB3363BE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24051" cy="6858478"/>
          </a:xfrm>
          <a:custGeom>
            <a:avLst/>
            <a:gdLst>
              <a:gd name="connsiteX0" fmla="*/ 3524051 w 3524051"/>
              <a:gd name="connsiteY0" fmla="*/ 6858478 h 6858478"/>
              <a:gd name="connsiteX1" fmla="*/ 0 w 3524051"/>
              <a:gd name="connsiteY1" fmla="*/ 6858478 h 6858478"/>
              <a:gd name="connsiteX2" fmla="*/ 0 w 3524051"/>
              <a:gd name="connsiteY2" fmla="*/ 0 h 6858478"/>
              <a:gd name="connsiteX3" fmla="*/ 342099 w 3524051"/>
              <a:gd name="connsiteY3" fmla="*/ 0 h 6858478"/>
              <a:gd name="connsiteX4" fmla="*/ 347676 w 3524051"/>
              <a:gd name="connsiteY4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051" h="6858478">
                <a:moveTo>
                  <a:pt x="3524051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342099" y="0"/>
                </a:lnTo>
                <a:lnTo>
                  <a:pt x="3476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m 8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69D19D71-3CEF-7449-8AB5-FD57FFC69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7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>
            <a:extLst>
              <a:ext uri="{FF2B5EF4-FFF2-40B4-BE49-F238E27FC236}">
                <a16:creationId xmlns:a16="http://schemas.microsoft.com/office/drawing/2014/main" id="{24D7EC61-7068-4443-9A95-B5193C621D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3" y="666751"/>
            <a:ext cx="7305675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en-US" sz="3200" b="1" dirty="0">
                <a:solidFill>
                  <a:schemeClr val="accent1"/>
                </a:solidFill>
                <a:latin typeface="+mn-lt"/>
              </a:rPr>
              <a:t>Panorama da Economia Mundial</a:t>
            </a:r>
          </a:p>
        </p:txBody>
      </p:sp>
      <p:pic>
        <p:nvPicPr>
          <p:cNvPr id="6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ABE8E45D-F99E-4C48-BA0C-B62D819C3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86592"/>
            <a:ext cx="4406631" cy="2099805"/>
          </a:xfrm>
          <a:prstGeom prst="rect">
            <a:avLst/>
          </a:prstGeom>
        </p:spPr>
      </p:pic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8C269458-0C84-4B20-B2B5-C1EE334D4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84" y="3650622"/>
            <a:ext cx="5178382" cy="2117880"/>
          </a:xfrm>
          <a:prstGeom prst="rect">
            <a:avLst/>
          </a:prstGeom>
        </p:spPr>
      </p:pic>
      <p:pic>
        <p:nvPicPr>
          <p:cNvPr id="11" name="Imagem 10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E134FC2A-A205-4E3E-975A-8D0161A68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76" y="1392192"/>
            <a:ext cx="4802290" cy="188860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52AFDEC-1A6A-469E-A5FC-B1F80090409D}"/>
              </a:ext>
            </a:extLst>
          </p:cNvPr>
          <p:cNvSpPr txBox="1"/>
          <p:nvPr/>
        </p:nvSpPr>
        <p:spPr>
          <a:xfrm>
            <a:off x="5758773" y="3817010"/>
            <a:ext cx="61300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000" b="1" dirty="0"/>
              <a:t>Muito difícil fazer previsões nesses anos dominados pela pandemia. As incertezas são enormes!</a:t>
            </a:r>
          </a:p>
          <a:p>
            <a:pPr>
              <a:spcAft>
                <a:spcPts val="1200"/>
              </a:spcAft>
            </a:pPr>
            <a:r>
              <a:rPr lang="pt-BR" sz="2000" b="1" dirty="0"/>
              <a:t>Nosso objetivo aqui é o de pontuar variáveis de observação e direções, que podem determinar os resultados futuros no contexto nacional e local.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8555AA0C-091E-445B-BA2F-9C4AE63E99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520700" y="911225"/>
            <a:ext cx="688975" cy="571023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388" name="Rectangle 8">
            <a:extLst>
              <a:ext uri="{FF2B5EF4-FFF2-40B4-BE49-F238E27FC236}">
                <a16:creationId xmlns:a16="http://schemas.microsoft.com/office/drawing/2014/main" id="{BEDAB9D9-A918-4162-A41F-3B529207DD3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0" y="1370013"/>
            <a:ext cx="527050" cy="5251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41FBD597-0043-472B-B077-F37A4294AB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800100" y="642938"/>
            <a:ext cx="409575" cy="552132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390" name="Rectangle 8">
            <a:extLst>
              <a:ext uri="{FF2B5EF4-FFF2-40B4-BE49-F238E27FC236}">
                <a16:creationId xmlns:a16="http://schemas.microsoft.com/office/drawing/2014/main" id="{57A0A7F8-66BC-4E27-821E-E752867923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95338" y="644525"/>
            <a:ext cx="3856037" cy="5251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1" name="Título 1">
            <a:extLst>
              <a:ext uri="{FF2B5EF4-FFF2-40B4-BE49-F238E27FC236}">
                <a16:creationId xmlns:a16="http://schemas.microsoft.com/office/drawing/2014/main" id="{B6C817E9-F295-4645-AD32-C272E39E18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46175" y="998538"/>
            <a:ext cx="3182938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eaLnBrk="1" hangingPunct="1"/>
            <a:r>
              <a:rPr lang="en-US" altLang="en-US" sz="3300" b="1" dirty="0">
                <a:solidFill>
                  <a:srgbClr val="FFFFFF"/>
                </a:solidFill>
              </a:rPr>
              <a:t>Panorama da Economia Mundial</a:t>
            </a:r>
          </a:p>
        </p:txBody>
      </p:sp>
      <p:sp>
        <p:nvSpPr>
          <p:cNvPr id="16392" name="CaixaDeTexto 7">
            <a:extLst>
              <a:ext uri="{FF2B5EF4-FFF2-40B4-BE49-F238E27FC236}">
                <a16:creationId xmlns:a16="http://schemas.microsoft.com/office/drawing/2014/main" id="{6572C616-BE27-44CE-95A0-96D2816D1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2" y="2546350"/>
            <a:ext cx="3697287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28575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1500" dirty="0">
                <a:solidFill>
                  <a:srgbClr val="FEFFFF"/>
                </a:solidFill>
                <a:latin typeface="Calibri"/>
                <a:cs typeface="Calibri"/>
              </a:rPr>
              <a:t>A pandemia gerou severo impacto na economia mundial em 2020, mas registra recuperação em 2021 (embora com desequilíbrios e pressões inflacionárias em nível mundial).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1500" dirty="0">
                <a:solidFill>
                  <a:srgbClr val="FEFFFF"/>
                </a:solidFill>
                <a:latin typeface="Calibri"/>
                <a:cs typeface="Calibri"/>
              </a:rPr>
              <a:t>FMI estima que o mundo cresça 4,9% em 2022.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1500" dirty="0">
                <a:solidFill>
                  <a:srgbClr val="FEFFFF"/>
                </a:solidFill>
                <a:latin typeface="Calibri"/>
                <a:cs typeface="Calibri"/>
              </a:rPr>
              <a:t>Projeções para 2022 levam em consideração que não haverá onda severa de Covid-19, em decorrência de uma ampla vacinação e a evolução dos tratamentos médicos. Ainda não há  clareza quanto aos efeitos da inflação nos principais países do mundo.</a:t>
            </a:r>
          </a:p>
        </p:txBody>
      </p:sp>
      <p:sp>
        <p:nvSpPr>
          <p:cNvPr id="16393" name="CaixaDeTexto 5">
            <a:extLst>
              <a:ext uri="{FF2B5EF4-FFF2-40B4-BE49-F238E27FC236}">
                <a16:creationId xmlns:a16="http://schemas.microsoft.com/office/drawing/2014/main" id="{3DC4EB92-5104-4D05-9337-5CFB0E8D3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5976938"/>
            <a:ext cx="35052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1400" dirty="0"/>
              <a:t>Fonte: FMI (</a:t>
            </a:r>
            <a:r>
              <a:rPr lang="en-US" altLang="en-US" sz="1400" dirty="0" err="1"/>
              <a:t>Outubro</a:t>
            </a:r>
            <a:r>
              <a:rPr lang="en-US" altLang="en-US" sz="1400" dirty="0"/>
              <a:t>/2021)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1400" dirty="0"/>
              <a:t>*IBGE e GET/FIEB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79493B1-A595-47F1-ABF6-543F6DF43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25" y="943098"/>
            <a:ext cx="7026682" cy="4971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>
            <a:extLst>
              <a:ext uri="{FF2B5EF4-FFF2-40B4-BE49-F238E27FC236}">
                <a16:creationId xmlns:a16="http://schemas.microsoft.com/office/drawing/2014/main" id="{24D7EC61-7068-4443-9A95-B5193C621D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3" y="666751"/>
            <a:ext cx="7305675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en-US" sz="3200" b="1" dirty="0">
                <a:solidFill>
                  <a:schemeClr val="accent1"/>
                </a:solidFill>
                <a:latin typeface="+mn-lt"/>
              </a:rPr>
              <a:t>Panorama da Economia Mundial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F5A6E-DADC-42B6-AE94-8BA623DC7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32954"/>
            <a:ext cx="10515600" cy="5262393"/>
          </a:xfrm>
        </p:spPr>
        <p:txBody>
          <a:bodyPr lIns="91440" tIns="45720" rIns="91440" bIns="45720" anchor="t">
            <a:noAutofit/>
          </a:bodyPr>
          <a:lstStyle/>
          <a:p>
            <a:pPr marL="33655" indent="0" algn="just" defTabSz="914309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pPr>
            <a:r>
              <a:rPr lang="pt-BR" sz="2000" dirty="0"/>
              <a:t>Pontos a serem observados em 2022:</a:t>
            </a:r>
            <a:endParaRPr lang="pt-BR" dirty="0"/>
          </a:p>
          <a:p>
            <a:pPr marL="305998" indent="-278579" algn="just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Aceleração da inflação, causada por desequilíbrios entre demanda e oferta decorrentes da pandemia e pela alta dos preços das </a:t>
            </a:r>
            <a:r>
              <a:rPr lang="pt-BR" sz="2000" i="1" dirty="0"/>
              <a:t>commodities</a:t>
            </a:r>
            <a:r>
              <a:rPr lang="pt-BR" sz="2000" dirty="0"/>
              <a:t>.</a:t>
            </a:r>
          </a:p>
          <a:p>
            <a:pPr marL="305998" indent="-278579" algn="just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Possibilidade de alta nas taxas de juros (EUA e Europa). Caso ocorra, reduzirá o nível de atividade e o comércio global.</a:t>
            </a:r>
          </a:p>
          <a:p>
            <a:pPr marL="305998" indent="-278579" algn="just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Controle da pandemia de Covid-19, eficácia e disponibilidade da vacina na escala necessária. </a:t>
            </a:r>
            <a:r>
              <a:rPr lang="pt-BR" sz="2000" u="sng" dirty="0"/>
              <a:t>Nova onda de contaminação com a variante </a:t>
            </a:r>
            <a:r>
              <a:rPr lang="pt-BR" sz="2000" u="sng" dirty="0" err="1"/>
              <a:t>Ômicron</a:t>
            </a:r>
            <a:r>
              <a:rPr lang="pt-BR" sz="2000" u="sng" dirty="0"/>
              <a:t> (a conferir os desdobramentos)</a:t>
            </a:r>
            <a:r>
              <a:rPr lang="pt-BR" sz="2000" dirty="0"/>
              <a:t>. A depender da gravidade, pode impactar especialmente o setor de serviços.</a:t>
            </a:r>
          </a:p>
          <a:p>
            <a:pPr marL="305998" indent="-278579" algn="just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Desarticulação das cadeias de suprimento (pandemia parando atividades, retomada da demanda com descolamento da de bens em relação à de serviços).</a:t>
            </a:r>
          </a:p>
          <a:p>
            <a:pPr marL="305998" indent="-278579" algn="just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Portos parados (várias vezes, em momentos diferentes, devido à COVID) + acúmulo de mercadorias em portos estratégicos + alta dos combustíveis = elevação dos custos dos fretes.</a:t>
            </a:r>
          </a:p>
          <a:p>
            <a:pPr marL="305998" indent="-278579" algn="just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Como resultado, falta de insumos estratégicos, com destaque para semicondutores.</a:t>
            </a:r>
          </a:p>
        </p:txBody>
      </p:sp>
    </p:spTree>
    <p:extLst>
      <p:ext uri="{BB962C8B-B14F-4D97-AF65-F5344CB8AC3E}">
        <p14:creationId xmlns:p14="http://schemas.microsoft.com/office/powerpoint/2010/main" val="295206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>
            <a:extLst>
              <a:ext uri="{FF2B5EF4-FFF2-40B4-BE49-F238E27FC236}">
                <a16:creationId xmlns:a16="http://schemas.microsoft.com/office/drawing/2014/main" id="{24D7EC61-7068-4443-9A95-B5193C621D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3" y="666751"/>
            <a:ext cx="7305675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en-US" sz="3200" b="1" dirty="0">
                <a:solidFill>
                  <a:schemeClr val="accent1"/>
                </a:solidFill>
                <a:latin typeface="+mn-lt"/>
              </a:rPr>
              <a:t>Panorama da Economia Mundial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F5A6E-DADC-42B6-AE94-8BA623DC7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95607"/>
            <a:ext cx="10515600" cy="3229312"/>
          </a:xfrm>
        </p:spPr>
        <p:txBody>
          <a:bodyPr lIns="91440" tIns="45720" rIns="91440" bIns="45720" anchor="t">
            <a:noAutofit/>
          </a:bodyPr>
          <a:lstStyle/>
          <a:p>
            <a:pPr marL="33655" indent="0" algn="just" defTabSz="914309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pPr>
            <a:r>
              <a:rPr lang="pt-BR" sz="2000" dirty="0"/>
              <a:t>Outros pontos a serem observados em 2022:</a:t>
            </a:r>
            <a:endParaRPr lang="pt-BR" dirty="0"/>
          </a:p>
          <a:p>
            <a:pPr marL="305998" indent="-278579" algn="just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Atenção para a economia da China – </a:t>
            </a:r>
            <a:r>
              <a:rPr lang="pt-BR" sz="2000" u="sng" dirty="0"/>
              <a:t>crise da </a:t>
            </a:r>
            <a:r>
              <a:rPr lang="pt-BR" sz="2000" u="sng" dirty="0" err="1"/>
              <a:t>Evergrande</a:t>
            </a:r>
            <a:r>
              <a:rPr lang="pt-BR" sz="2000" u="sng" dirty="0"/>
              <a:t> </a:t>
            </a:r>
            <a:r>
              <a:rPr lang="pt-BR" sz="2000" dirty="0"/>
              <a:t>(segunda maior incorporadora imobiliária da China). A Construção Civil é um dos motores da economia chinesa, gerando forte demanda por aço e ferro;</a:t>
            </a:r>
          </a:p>
          <a:p>
            <a:pPr marL="305998" indent="-278579" algn="just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No âmbito regional, Argentina vive grave e prolongada crise, sem perspectiva de melhora significativa, gerando prejuízo ao comércio bilateral (Brasil – Argentina) e várias empresas dependem do fluxo comercial/produtivo entre os dois países. Inflação acima de 50% em 2021, embora haja previsão de forte elevação do PIB (+7,5%), mas, após uma queda de 9,9% em 2020.</a:t>
            </a:r>
          </a:p>
        </p:txBody>
      </p:sp>
    </p:spTree>
    <p:extLst>
      <p:ext uri="{BB962C8B-B14F-4D97-AF65-F5344CB8AC3E}">
        <p14:creationId xmlns:p14="http://schemas.microsoft.com/office/powerpoint/2010/main" val="400988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>
            <a:extLst>
              <a:ext uri="{FF2B5EF4-FFF2-40B4-BE49-F238E27FC236}">
                <a16:creationId xmlns:a16="http://schemas.microsoft.com/office/drawing/2014/main" id="{D40E1634-E781-4FBE-9DE8-1E51BACAAA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06450" y="795338"/>
            <a:ext cx="7307263" cy="6052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en-US" sz="3200" b="1" dirty="0">
                <a:solidFill>
                  <a:schemeClr val="accent1"/>
                </a:solidFill>
                <a:latin typeface="+mn-lt"/>
              </a:rPr>
              <a:t>Cenário Econômico Nacional</a:t>
            </a:r>
          </a:p>
        </p:txBody>
      </p:sp>
      <p:sp>
        <p:nvSpPr>
          <p:cNvPr id="18434" name="Espaço Reservado para Conteúdo 2">
            <a:extLst>
              <a:ext uri="{FF2B5EF4-FFF2-40B4-BE49-F238E27FC236}">
                <a16:creationId xmlns:a16="http://schemas.microsoft.com/office/drawing/2014/main" id="{1E70357B-4905-4620-8BB3-F222B1A0E91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46590" y="1449185"/>
            <a:ext cx="6526584" cy="29866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05998" indent="-278579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Eleições para Presidente e Governos Estaduais, com provável relaxamento nos gastos e aumento do endividamento público: Dívida Bruta do Governo Geral (DBGG) em out/2021 de 82,9% do PIB.</a:t>
            </a:r>
          </a:p>
          <a:p>
            <a:pPr marL="305998" indent="-278579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Preços: inflação em alta, previsão de 10,18% em 2021 (estouro da meta IPCA = 3,75%, com margem de tolerância de 1,5 </a:t>
            </a:r>
            <a:r>
              <a:rPr lang="pt-BR" sz="2000" dirty="0" err="1"/>
              <a:t>p.p</a:t>
            </a:r>
            <a:r>
              <a:rPr lang="pt-BR" sz="2000" dirty="0"/>
              <a:t>). A inflação continua elevada em 2022, previsão de 5,02% (pouco superior à meta – a mesma de 2021).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1A5E6A-D3AE-470C-A5C5-6A53DDEF0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450" y="1458119"/>
            <a:ext cx="4975772" cy="233566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4CD7CDD-1BC9-4DDF-8D0E-FC19DDBAF926}"/>
              </a:ext>
            </a:extLst>
          </p:cNvPr>
          <p:cNvSpPr txBox="1"/>
          <p:nvPr/>
        </p:nvSpPr>
        <p:spPr>
          <a:xfrm>
            <a:off x="146590" y="4484446"/>
            <a:ext cx="1160442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5998" indent="-278579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Política monetária: Selic (taxa de juros básica) iniciou o ano de 2021 com 2,00% e fecha em 9,25%, maior taxa desde julho de 2017. Previsão para 2022: 11,25%.</a:t>
            </a:r>
          </a:p>
          <a:p>
            <a:pPr marL="305998" indent="-278579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Juros altos, redução do poder de compra e elevado endividamento das famílias deverão conter o consumo de bens e serviços, motor da economia.</a:t>
            </a:r>
          </a:p>
          <a:p>
            <a:pPr marL="305998" indent="-278579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Desemprego tem registrado queda, mas ainda estamos num patamar bastante elevado 12,5% no 3º trimestre de 2021, quando no 1º trimestre do ano estava em 14,9%.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99" y="588046"/>
            <a:ext cx="9525000" cy="653097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sz="3200" b="1" dirty="0">
                <a:solidFill>
                  <a:schemeClr val="accent1"/>
                </a:solidFill>
                <a:latin typeface="+mn-lt"/>
              </a:rPr>
              <a:t>Aspectos Estruturais da Economia Brasileira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109" y="1241143"/>
            <a:ext cx="11621781" cy="493592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pt-BR" sz="2200" b="1" dirty="0"/>
              <a:t>Baixo Crescimento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200" dirty="0"/>
              <a:t>Tendência à deterioração das contas públicas (93% de despesas obrigatórias – governo gasta mais do que arrecada e o orçamento é engessado)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200" dirty="0"/>
              <a:t>Desonerações / corporações / vinculações / subsídios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200" dirty="0"/>
              <a:t>Baixa competividade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200" dirty="0"/>
              <a:t>Ineficiência (sistema tributário, infraestrutura, etc.)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200" dirty="0"/>
              <a:t>Burocracia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200" dirty="0"/>
              <a:t>Insegurança jurídica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200" dirty="0" err="1"/>
              <a:t>Primarização</a:t>
            </a:r>
            <a:r>
              <a:rPr lang="pt-BR" sz="2200" dirty="0"/>
              <a:t> da economia – base em </a:t>
            </a:r>
            <a:r>
              <a:rPr lang="pt-BR" sz="2200" i="1" dirty="0"/>
              <a:t>commodities</a:t>
            </a:r>
            <a:r>
              <a:rPr lang="pt-BR" sz="2200" dirty="0"/>
              <a:t> agrícolas, minerais e industriais.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200" dirty="0"/>
              <a:t>Bônus demográfico?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200" dirty="0"/>
              <a:t>Aumenta dívida social</a:t>
            </a:r>
          </a:p>
        </p:txBody>
      </p:sp>
    </p:spTree>
    <p:extLst>
      <p:ext uri="{BB962C8B-B14F-4D97-AF65-F5344CB8AC3E}">
        <p14:creationId xmlns:p14="http://schemas.microsoft.com/office/powerpoint/2010/main" val="253330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>
            <a:extLst>
              <a:ext uri="{FF2B5EF4-FFF2-40B4-BE49-F238E27FC236}">
                <a16:creationId xmlns:a16="http://schemas.microsoft.com/office/drawing/2014/main" id="{8B338B48-5529-4F94-A31E-A21D4F6340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61988" y="827088"/>
            <a:ext cx="7305675" cy="66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en-US" sz="3200" b="1" dirty="0">
                <a:solidFill>
                  <a:schemeClr val="accent1"/>
                </a:solidFill>
                <a:latin typeface="+mn-lt"/>
              </a:rPr>
              <a:t>Cenário Econômico Nacional</a:t>
            </a:r>
          </a:p>
        </p:txBody>
      </p:sp>
      <p:sp>
        <p:nvSpPr>
          <p:cNvPr id="19458" name="Espaço Reservado para Conteúdo 2">
            <a:extLst>
              <a:ext uri="{FF2B5EF4-FFF2-40B4-BE49-F238E27FC236}">
                <a16:creationId xmlns:a16="http://schemas.microsoft.com/office/drawing/2014/main" id="{EEB9E3A3-6444-4014-82C8-77D134EEC18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61988" y="1490663"/>
            <a:ext cx="10515600" cy="5192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75920" indent="-340995" algn="just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BR" altLang="en-US" sz="2000" dirty="0"/>
              <a:t>Nesse contexto, a FIEB estima um crescimento do PIB por volta de 1% em 2022</a:t>
            </a:r>
          </a:p>
          <a:p>
            <a:pPr marL="375920" indent="-340995" algn="just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BR" altLang="en-US" sz="2000" dirty="0"/>
              <a:t>O que fazer? Um bom começo:</a:t>
            </a:r>
            <a:endParaRPr lang="pt-BR" altLang="en-US" sz="2000" dirty="0">
              <a:cs typeface="Calibri"/>
            </a:endParaRPr>
          </a:p>
          <a:p>
            <a:pPr marL="833120" lvl="1" indent="-340995" algn="just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en-US" sz="2000" dirty="0"/>
              <a:t>Realizar as Reformas Administrativa e Tributária, dando sequência aos avanços já realizados (PEC do Teto; Reforma da Previdência; Reforma trabalhista; Lei da Liberdade Econômica; Novo Marco legal do Saneamento, e Novo Marco das Ferrovias e BR do Mar, recém aprovados no Congresso);</a:t>
            </a:r>
            <a:endParaRPr lang="pt-BR" altLang="en-US" sz="2000" dirty="0">
              <a:cs typeface="Calibri"/>
            </a:endParaRPr>
          </a:p>
          <a:p>
            <a:pPr marL="833120" lvl="1" indent="-340995" algn="just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en-US" sz="2000" dirty="0"/>
              <a:t>Avançar com as Privatizações (Correios, Eletrobrás, etc.)</a:t>
            </a:r>
            <a:endParaRPr lang="pt-BR" altLang="en-US" sz="2000" dirty="0">
              <a:cs typeface="Calibri"/>
            </a:endParaRPr>
          </a:p>
          <a:p>
            <a:pPr marL="375920" indent="-340995" algn="just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BR" altLang="en-US" sz="2000" dirty="0"/>
              <a:t>Reduzir o chamado “Custo-Brasil” se quiser incentivar a indústria nacional. Passamos muitos anos atraindo capital especulativo, promovendo o rendimento financeiro, à base de juros elevados, penalizando muito a produção. </a:t>
            </a:r>
            <a:endParaRPr lang="pt-BR" altLang="en-US" sz="2000" dirty="0">
              <a:cs typeface="Calibri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7D6AC09-3482-4875-9F89-519B47AAED5C}"/>
              </a:ext>
            </a:extLst>
          </p:cNvPr>
          <p:cNvSpPr/>
          <p:nvPr/>
        </p:nvSpPr>
        <p:spPr>
          <a:xfrm>
            <a:off x="917951" y="5401077"/>
            <a:ext cx="10294186" cy="1262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>
                <a:latin typeface="Calibri"/>
              </a:rPr>
              <a:t>É preciso estabilidade e reformas que reduzam o Custo Brasil, para permitir e estimular a retomada dos investimentos na indústria e no setor produtivo em geral, que é a forma sustentável de se gerar empregos e renda para a população, ou seja, o desenvolvimento socioeconômico do país.</a:t>
            </a:r>
            <a:r>
              <a:rPr lang="pt-BR" sz="2000" dirty="0">
                <a:latin typeface="Calibri"/>
                <a:ea typeface="Calibri"/>
                <a:cs typeface="Calibri"/>
              </a:rPr>
              <a:t>​</a:t>
            </a:r>
            <a:endParaRPr lang="pt-BR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D:\Usuarios\monicav\AppData\Local\Microsoft\Windows\Temporary Internet Files\Content.Outlook\V6L7QHBY\Industria.png">
            <a:extLst>
              <a:ext uri="{FF2B5EF4-FFF2-40B4-BE49-F238E27FC236}">
                <a16:creationId xmlns:a16="http://schemas.microsoft.com/office/drawing/2014/main" id="{1E346FBA-8593-4139-A4F5-4CC6A3D53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8" y="5036535"/>
            <a:ext cx="3460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D:\Usuarios\monicav\AppData\Local\Microsoft\Windows\Temporary Internet Files\Content.Outlook\V6L7QHBY\PIB.png">
            <a:extLst>
              <a:ext uri="{FF2B5EF4-FFF2-40B4-BE49-F238E27FC236}">
                <a16:creationId xmlns:a16="http://schemas.microsoft.com/office/drawing/2014/main" id="{4DC1451B-56F8-4979-99B8-9E2A75A97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77" y="3231071"/>
            <a:ext cx="3524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D:\Usuarios\monicav\AppData\Local\Microsoft\Windows\Temporary Internet Files\Content.Outlook\V6L7QHBY\Empregos.png">
            <a:extLst>
              <a:ext uri="{FF2B5EF4-FFF2-40B4-BE49-F238E27FC236}">
                <a16:creationId xmlns:a16="http://schemas.microsoft.com/office/drawing/2014/main" id="{D94A93C9-21BB-4CFC-9B5D-032880391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053" y="3410518"/>
            <a:ext cx="4206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3">
            <a:extLst>
              <a:ext uri="{FF2B5EF4-FFF2-40B4-BE49-F238E27FC236}">
                <a16:creationId xmlns:a16="http://schemas.microsoft.com/office/drawing/2014/main" id="{A475EB95-1C62-4156-AC01-0F79AB9A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01" y="6470254"/>
            <a:ext cx="1522624" cy="30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pt-BR" sz="1400" dirty="0">
                <a:latin typeface="Calibri"/>
                <a:cs typeface="Calibri"/>
              </a:rPr>
              <a:t>*Até outubro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pt-BR" altLang="en-US" sz="1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pt-BR" altLang="en-US" sz="1400" dirty="0">
              <a:latin typeface="Calibri"/>
              <a:cs typeface="Calibri"/>
            </a:endParaRPr>
          </a:p>
        </p:txBody>
      </p:sp>
      <p:pic>
        <p:nvPicPr>
          <p:cNvPr id="20487" name="Gráfico 3" descr="Crianças com preenchimento sólido">
            <a:extLst>
              <a:ext uri="{FF2B5EF4-FFF2-40B4-BE49-F238E27FC236}">
                <a16:creationId xmlns:a16="http://schemas.microsoft.com/office/drawing/2014/main" id="{1ED30CF2-B1B5-4A82-9D2B-3FF8322A15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59" y="5365840"/>
            <a:ext cx="774520" cy="7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Gráfico 5" descr="Empréstimo com preenchimento sólido">
            <a:extLst>
              <a:ext uri="{FF2B5EF4-FFF2-40B4-BE49-F238E27FC236}">
                <a16:creationId xmlns:a16="http://schemas.microsoft.com/office/drawing/2014/main" id="{F3BC35F3-056C-45E1-A991-902FAA2B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59" y="1603672"/>
            <a:ext cx="5635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C114F14-8F77-43D7-8859-1A9CD52A6A11}"/>
              </a:ext>
            </a:extLst>
          </p:cNvPr>
          <p:cNvSpPr txBox="1"/>
          <p:nvPr/>
        </p:nvSpPr>
        <p:spPr>
          <a:xfrm>
            <a:off x="1351491" y="2671933"/>
            <a:ext cx="4799161" cy="13984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pt-BR" dirty="0">
                <a:latin typeface="Calibri"/>
                <a:cs typeface="Calibri"/>
              </a:rPr>
              <a:t>7ª economia do País (4% do PIB brasileiro em 2019).</a:t>
            </a:r>
            <a:endParaRPr lang="en-US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pt-BR" dirty="0">
                <a:latin typeface="Calibri"/>
                <a:cs typeface="Calibri"/>
              </a:rPr>
              <a:t>Maior economia do Nordeste (28% do PIB regional).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1C860E-2EF4-424F-A60B-282534559E45}"/>
              </a:ext>
            </a:extLst>
          </p:cNvPr>
          <p:cNvSpPr txBox="1"/>
          <p:nvPr/>
        </p:nvSpPr>
        <p:spPr>
          <a:xfrm>
            <a:off x="1351491" y="4699743"/>
            <a:ext cx="4051539" cy="1093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pt-BR" dirty="0">
                <a:solidFill>
                  <a:srgbClr val="000000"/>
                </a:solidFill>
                <a:latin typeface="Calibri"/>
                <a:cs typeface="Calibri"/>
              </a:rPr>
              <a:t>8ª Indústria do Brasil (4,1% do VTI 2019).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pt-BR" dirty="0">
                <a:solidFill>
                  <a:srgbClr val="000000"/>
                </a:solidFill>
                <a:latin typeface="Calibri"/>
                <a:cs typeface="Calibri"/>
              </a:rPr>
              <a:t>Maior Indústria do Nordeste (40,6% do VTI).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2AC8096-3BF4-4F56-B0E8-D93F43928718}"/>
              </a:ext>
            </a:extLst>
          </p:cNvPr>
          <p:cNvSpPr txBox="1"/>
          <p:nvPr/>
        </p:nvSpPr>
        <p:spPr>
          <a:xfrm>
            <a:off x="7431786" y="1443959"/>
            <a:ext cx="4051539" cy="7232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  <a:latin typeface="Calibri"/>
                <a:cs typeface="Segoe UI"/>
              </a:rPr>
              <a:t>9º exportador do País em 2021*  (3,5%).</a:t>
            </a:r>
            <a:r>
              <a:rPr lang="en-US" dirty="0">
                <a:solidFill>
                  <a:srgbClr val="000000"/>
                </a:solidFill>
                <a:latin typeface="Calibri"/>
                <a:cs typeface="Segoe UI"/>
              </a:rPr>
              <a:t>​</a:t>
            </a:r>
            <a:endParaRPr lang="pt-BR" dirty="0">
              <a:cs typeface="Calibri" panose="020F050202020403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Calibri"/>
                <a:cs typeface="Segoe UI"/>
              </a:rPr>
              <a:t>Maior exportador do Nordeste (47,2%).</a:t>
            </a:r>
            <a:r>
              <a:rPr lang="en-US" dirty="0">
                <a:solidFill>
                  <a:srgbClr val="000000"/>
                </a:solidFill>
                <a:latin typeface="Calibri"/>
                <a:cs typeface="Segoe UI"/>
              </a:rPr>
              <a:t>​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153587-A230-4F23-9ABB-A968C509EF9A}"/>
              </a:ext>
            </a:extLst>
          </p:cNvPr>
          <p:cNvSpPr txBox="1"/>
          <p:nvPr/>
        </p:nvSpPr>
        <p:spPr>
          <a:xfrm>
            <a:off x="7470475" y="3044860"/>
            <a:ext cx="4209690" cy="12772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latin typeface="Calibri"/>
                <a:cs typeface="Segoe UI"/>
              </a:rPr>
              <a:t>7º em número de empregos formais no Brasil / RAIS 2020 (4,7%).</a:t>
            </a:r>
            <a:r>
              <a:rPr lang="en-US" dirty="0">
                <a:latin typeface="Calibri"/>
                <a:cs typeface="Segoe UI"/>
              </a:rPr>
              <a:t>​</a:t>
            </a:r>
            <a:endParaRPr lang="pt-BR" dirty="0"/>
          </a:p>
          <a:p>
            <a:pPr>
              <a:spcAft>
                <a:spcPts val="600"/>
              </a:spcAft>
            </a:pPr>
            <a:r>
              <a:rPr lang="pt-BR" dirty="0">
                <a:latin typeface="Calibri"/>
                <a:cs typeface="Segoe UI"/>
              </a:rPr>
              <a:t>Estado que mais emprega no Nordeste (29,7%).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7CD419D-34DA-4AF9-AA85-B055C9E567B4}"/>
              </a:ext>
            </a:extLst>
          </p:cNvPr>
          <p:cNvSpPr txBox="1"/>
          <p:nvPr/>
        </p:nvSpPr>
        <p:spPr>
          <a:xfrm>
            <a:off x="7480204" y="4860950"/>
            <a:ext cx="4430579" cy="18312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latin typeface="Calibri"/>
                <a:cs typeface="Segoe UI"/>
              </a:rPr>
              <a:t>4ª Maior população do País: 14.985.284</a:t>
            </a:r>
            <a:br>
              <a:rPr lang="pt-BR" dirty="0">
                <a:latin typeface="Calibri"/>
                <a:cs typeface="Segoe UI"/>
              </a:rPr>
            </a:br>
            <a:r>
              <a:rPr lang="pt-BR" dirty="0">
                <a:latin typeface="Calibri"/>
                <a:cs typeface="Segoe UI"/>
              </a:rPr>
              <a:t>(7% - est. 2021)​</a:t>
            </a:r>
            <a:endParaRPr lang="pt-BR" dirty="0">
              <a:latin typeface="Calibri"/>
            </a:endParaRPr>
          </a:p>
          <a:p>
            <a:r>
              <a:rPr lang="pt-BR" dirty="0">
                <a:latin typeface="Calibri"/>
                <a:cs typeface="Calibri"/>
              </a:rPr>
              <a:t>2ª maior taxa de desocupação do País: 18,7%, melhor apenas do que em Pernambuco - 19,3% (3º </a:t>
            </a:r>
            <a:r>
              <a:rPr lang="pt-BR" dirty="0" err="1">
                <a:latin typeface="Calibri"/>
                <a:cs typeface="Calibri"/>
              </a:rPr>
              <a:t>trim</a:t>
            </a:r>
            <a:r>
              <a:rPr lang="pt-BR" dirty="0">
                <a:latin typeface="Calibri"/>
                <a:cs typeface="Calibri"/>
              </a:rPr>
              <a:t> 2021 – PNADC/T).</a:t>
            </a:r>
            <a:endParaRPr lang="pt-BR" dirty="0">
              <a:latin typeface="Calibri"/>
              <a:cs typeface="Segoe UI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D7EC61-7068-4443-9A95-B5193C621D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8544" y="1232203"/>
            <a:ext cx="5462108" cy="10924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en-US" sz="3200" b="1" dirty="0">
                <a:solidFill>
                  <a:schemeClr val="accent1"/>
                </a:solidFill>
                <a:latin typeface="+mn-lt"/>
              </a:rPr>
              <a:t>Como está a Bahia?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8D510ABE9A4864581CF41FC0ED1A4BF" ma:contentTypeVersion="13" ma:contentTypeDescription="Crie um novo documento." ma:contentTypeScope="" ma:versionID="55ada7d3fc7ce6b0c1a635614456f446">
  <xsd:schema xmlns:xsd="http://www.w3.org/2001/XMLSchema" xmlns:xs="http://www.w3.org/2001/XMLSchema" xmlns:p="http://schemas.microsoft.com/office/2006/metadata/properties" xmlns:ns2="656b1fe3-5e74-4e10-829e-8e2aa0f15fe1" xmlns:ns3="0798beb3-9d6a-467b-b776-ccfc93473710" targetNamespace="http://schemas.microsoft.com/office/2006/metadata/properties" ma:root="true" ma:fieldsID="0010f4b4ebcc8ed9958e68f1a1027283" ns2:_="" ns3:_="">
    <xsd:import namespace="656b1fe3-5e74-4e10-829e-8e2aa0f15fe1"/>
    <xsd:import namespace="0798beb3-9d6a-467b-b776-ccfc934737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6b1fe3-5e74-4e10-829e-8e2aa0f15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8beb3-9d6a-467b-b776-ccfc9347371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200D50-78C4-49D0-B2CA-5AA4830908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D05A33-C100-49D5-8B42-0C8347FDC5A3}"/>
</file>

<file path=customXml/itemProps3.xml><?xml version="1.0" encoding="utf-8"?>
<ds:datastoreItem xmlns:ds="http://schemas.openxmlformats.org/officeDocument/2006/customXml" ds:itemID="{AD8B9C71-FC0D-4A79-9A2A-31267CE0636F}">
  <ds:schemaRefs>
    <ds:schemaRef ds:uri="http://www.w3.org/XML/1998/namespace"/>
    <ds:schemaRef ds:uri="656b1fe3-5e74-4e10-829e-8e2aa0f15fe1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0798beb3-9d6a-467b-b776-ccfc93473710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1313</Words>
  <Application>Microsoft Office PowerPoint</Application>
  <PresentationFormat>Widescreen</PresentationFormat>
  <Paragraphs>77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Panorama da Economia Mundial</vt:lpstr>
      <vt:lpstr>Panorama da Economia Mundial</vt:lpstr>
      <vt:lpstr>Panorama da Economia Mundial</vt:lpstr>
      <vt:lpstr>Panorama da Economia Mundial</vt:lpstr>
      <vt:lpstr>Cenário Econômico Nacional</vt:lpstr>
      <vt:lpstr>Aspectos Estruturais da Economia Brasileira</vt:lpstr>
      <vt:lpstr>Cenário Econômico Nacional</vt:lpstr>
      <vt:lpstr>Como está a Bahia?</vt:lpstr>
      <vt:lpstr>Produção da Indústria de Transformação (até Outubro 2021)</vt:lpstr>
      <vt:lpstr>Bahia: Produção da Indústria de Transformação (2021)   Dados até o mês de outubro</vt:lpstr>
      <vt:lpstr>Apresentação do PowerPoint</vt:lpstr>
      <vt:lpstr>Perspectivas para a Indústria da Bahia - 2022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Patrícia Carneiro Santos Moreira</cp:lastModifiedBy>
  <cp:revision>41</cp:revision>
  <cp:lastPrinted>2020-12-16T14:34:21Z</cp:lastPrinted>
  <dcterms:created xsi:type="dcterms:W3CDTF">2020-12-11T16:57:15Z</dcterms:created>
  <dcterms:modified xsi:type="dcterms:W3CDTF">2021-12-17T19:59:46Z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0x01010088D510ABE9A4864581CF41FC0ED1A4BF</vt:lpwstr>
  </property>
</Properties>
</file>